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3" r:id="rId4"/>
    <p:sldId id="264" r:id="rId5"/>
    <p:sldId id="267" r:id="rId6"/>
    <p:sldId id="266" r:id="rId7"/>
    <p:sldId id="270" r:id="rId8"/>
    <p:sldId id="271" r:id="rId9"/>
    <p:sldId id="272" r:id="rId10"/>
    <p:sldId id="273" r:id="rId11"/>
    <p:sldId id="274" r:id="rId12"/>
    <p:sldId id="269" r:id="rId13"/>
    <p:sldId id="268" r:id="rId14"/>
    <p:sldId id="258" r:id="rId15"/>
    <p:sldId id="260" r:id="rId16"/>
    <p:sldId id="261" r:id="rId17"/>
    <p:sldId id="26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94" b="10010"/>
          <a:stretch/>
        </p:blipFill>
        <p:spPr bwMode="auto">
          <a:xfrm>
            <a:off x="0" y="745"/>
            <a:ext cx="91268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3568" y="188641"/>
            <a:ext cx="7774632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«Компас самоопределения» - маршрут в будущее</a:t>
            </a:r>
            <a:endParaRPr lang="ru-RU" b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538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357563" y="357188"/>
            <a:ext cx="5572125" cy="1500187"/>
          </a:xfrm>
        </p:spPr>
        <p:txBody>
          <a:bodyPr>
            <a:normAutofit fontScale="90000"/>
          </a:bodyPr>
          <a:lstStyle/>
          <a:p>
            <a:pPr algn="just" eaLnBrk="1" hangingPunct="1"/>
            <a: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  <a:t>Команда победителей городских и краевых конкурсах  по основам предпринимательской деятельности и потребительских знаний среди учащихся старших классов</a:t>
            </a:r>
          </a:p>
        </p:txBody>
      </p:sp>
      <p:sp>
        <p:nvSpPr>
          <p:cNvPr id="38915" name="Текст 6"/>
          <p:cNvSpPr>
            <a:spLocks noGrp="1"/>
          </p:cNvSpPr>
          <p:nvPr>
            <p:ph type="body" idx="1"/>
          </p:nvPr>
        </p:nvSpPr>
        <p:spPr>
          <a:xfrm>
            <a:off x="457200" y="2214563"/>
            <a:ext cx="4040188" cy="4143375"/>
          </a:xfrm>
        </p:spPr>
        <p:txBody>
          <a:bodyPr>
            <a:normAutofit fontScale="92500"/>
          </a:bodyPr>
          <a:lstStyle/>
          <a:p>
            <a:endParaRPr lang="ru-RU" altLang="ru-RU" dirty="0" smtClean="0"/>
          </a:p>
          <a:p>
            <a:endParaRPr lang="ru-RU" altLang="ru-RU" dirty="0" smtClean="0"/>
          </a:p>
          <a:p>
            <a:r>
              <a:rPr lang="ru-RU" altLang="ru-RU" sz="1600" dirty="0" smtClean="0">
                <a:latin typeface="Georgia" pitchFamily="18" charset="0"/>
              </a:rPr>
              <a:t>2010 год – 1 место в городском и Краевом конкурс е по основам предпринимательской деятельности и потребительских знаний</a:t>
            </a:r>
          </a:p>
          <a:p>
            <a:endParaRPr lang="ru-RU" altLang="ru-RU" sz="1600" dirty="0" smtClean="0">
              <a:latin typeface="Georgia" pitchFamily="18" charset="0"/>
            </a:endParaRPr>
          </a:p>
          <a:p>
            <a:r>
              <a:rPr lang="ru-RU" altLang="ru-RU" sz="1600" dirty="0" smtClean="0">
                <a:latin typeface="Georgia" pitchFamily="18" charset="0"/>
              </a:rPr>
              <a:t>2012 год – 1 место городской конкурс знатоков потребительского права, </a:t>
            </a:r>
          </a:p>
          <a:p>
            <a:r>
              <a:rPr lang="ru-RU" altLang="ru-RU" sz="1600" dirty="0" smtClean="0">
                <a:latin typeface="Georgia" pitchFamily="18" charset="0"/>
              </a:rPr>
              <a:t>3 место в краевом этапе конкурса</a:t>
            </a:r>
          </a:p>
          <a:p>
            <a:endParaRPr lang="ru-RU" altLang="ru-RU" sz="1600" dirty="0" smtClean="0">
              <a:latin typeface="Georgia" pitchFamily="18" charset="0"/>
            </a:endParaRPr>
          </a:p>
          <a:p>
            <a:r>
              <a:rPr lang="ru-RU" altLang="ru-RU" sz="1600" dirty="0" smtClean="0">
                <a:latin typeface="Georgia" pitchFamily="18" charset="0"/>
              </a:rPr>
              <a:t>2013 год – 2 место городской конкурс знатоков потребительского права</a:t>
            </a:r>
          </a:p>
          <a:p>
            <a:r>
              <a:rPr lang="ru-RU" altLang="ru-RU" sz="1600" dirty="0" smtClean="0">
                <a:latin typeface="Georgia" pitchFamily="18" charset="0"/>
              </a:rPr>
              <a:t>2014 год- 2 место </a:t>
            </a:r>
          </a:p>
        </p:txBody>
      </p:sp>
      <p:pic>
        <p:nvPicPr>
          <p:cNvPr id="38916" name="Picture 3" descr="P313075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0" y="2857500"/>
            <a:ext cx="4714875" cy="3429000"/>
          </a:xfrm>
        </p:spPr>
      </p:pic>
      <p:sp>
        <p:nvSpPr>
          <p:cNvPr id="38917" name="Текст 7"/>
          <p:cNvSpPr>
            <a:spLocks noGrp="1"/>
          </p:cNvSpPr>
          <p:nvPr>
            <p:ph type="body" sz="quarter" idx="3"/>
          </p:nvPr>
        </p:nvSpPr>
        <p:spPr>
          <a:xfrm flipH="1" flipV="1">
            <a:off x="11930063" y="2174875"/>
            <a:ext cx="571500" cy="539750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38918" name="Содержимое 8"/>
          <p:cNvSpPr>
            <a:spLocks noGrp="1"/>
          </p:cNvSpPr>
          <p:nvPr>
            <p:ph sz="quarter" idx="4"/>
          </p:nvPr>
        </p:nvSpPr>
        <p:spPr>
          <a:xfrm>
            <a:off x="4572000" y="3000375"/>
            <a:ext cx="4256088" cy="3522663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38919" name="Picture 3" descr="эг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2971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26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357563" y="357188"/>
            <a:ext cx="5572125" cy="1500187"/>
          </a:xfrm>
        </p:spPr>
        <p:txBody>
          <a:bodyPr>
            <a:normAutofit fontScale="90000"/>
          </a:bodyPr>
          <a:lstStyle/>
          <a:p>
            <a:pPr algn="just" eaLnBrk="1" hangingPunct="1"/>
            <a: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  <a:t>Команда победителей городских и краевых конкурсах  по основам предпринимательской деятельности и потребительских знаний среди учащихся старших классов</a:t>
            </a:r>
          </a:p>
        </p:txBody>
      </p:sp>
      <p:sp>
        <p:nvSpPr>
          <p:cNvPr id="38915" name="Текст 6"/>
          <p:cNvSpPr>
            <a:spLocks noGrp="1"/>
          </p:cNvSpPr>
          <p:nvPr>
            <p:ph type="body" idx="1"/>
          </p:nvPr>
        </p:nvSpPr>
        <p:spPr>
          <a:xfrm>
            <a:off x="457200" y="2214563"/>
            <a:ext cx="4040188" cy="4143375"/>
          </a:xfrm>
        </p:spPr>
        <p:txBody>
          <a:bodyPr>
            <a:normAutofit fontScale="92500"/>
          </a:bodyPr>
          <a:lstStyle/>
          <a:p>
            <a:r>
              <a:rPr lang="ru-RU" altLang="ru-RU" sz="1600" dirty="0" smtClean="0">
                <a:solidFill>
                  <a:srgbClr val="C00000"/>
                </a:solidFill>
                <a:latin typeface="Georgia" pitchFamily="18" charset="0"/>
              </a:rPr>
              <a:t>2010 год </a:t>
            </a:r>
            <a:r>
              <a:rPr lang="ru-RU" altLang="ru-RU" sz="1600" dirty="0" smtClean="0">
                <a:latin typeface="Georgia" pitchFamily="18" charset="0"/>
              </a:rPr>
              <a:t>– 1 место в городском и Краевом конкурсе по основам предпринимательской деятельности и потребительских знаний</a:t>
            </a:r>
          </a:p>
          <a:p>
            <a:r>
              <a:rPr lang="ru-RU" altLang="ru-RU" sz="1600" dirty="0" smtClean="0">
                <a:solidFill>
                  <a:srgbClr val="C00000"/>
                </a:solidFill>
                <a:latin typeface="Georgia" pitchFamily="18" charset="0"/>
              </a:rPr>
              <a:t>2012 год </a:t>
            </a:r>
            <a:r>
              <a:rPr lang="ru-RU" altLang="ru-RU" sz="1600" dirty="0" smtClean="0">
                <a:latin typeface="Georgia" pitchFamily="18" charset="0"/>
              </a:rPr>
              <a:t>– 1 место городской конкурс знатоков потребительского права, </a:t>
            </a:r>
          </a:p>
          <a:p>
            <a:r>
              <a:rPr lang="ru-RU" altLang="ru-RU" sz="1600" dirty="0" smtClean="0">
                <a:latin typeface="Georgia" pitchFamily="18" charset="0"/>
              </a:rPr>
              <a:t>3 место в краевом этапе конкурса</a:t>
            </a:r>
          </a:p>
          <a:p>
            <a:r>
              <a:rPr lang="ru-RU" altLang="ru-RU" sz="1600" dirty="0" smtClean="0">
                <a:solidFill>
                  <a:srgbClr val="C00000"/>
                </a:solidFill>
                <a:latin typeface="Georgia" pitchFamily="18" charset="0"/>
              </a:rPr>
              <a:t>2013 год </a:t>
            </a:r>
            <a:r>
              <a:rPr lang="ru-RU" altLang="ru-RU" sz="1600" dirty="0" smtClean="0">
                <a:latin typeface="Georgia" pitchFamily="18" charset="0"/>
              </a:rPr>
              <a:t>– 2 место городской конкурс знатоков потребительского права</a:t>
            </a:r>
          </a:p>
          <a:p>
            <a:r>
              <a:rPr lang="ru-RU" altLang="ru-RU" sz="1600" dirty="0">
                <a:latin typeface="Georgia" pitchFamily="18" charset="0"/>
              </a:rPr>
              <a:t> </a:t>
            </a:r>
            <a:r>
              <a:rPr lang="ru-RU" altLang="ru-RU" sz="1600" dirty="0" smtClean="0">
                <a:solidFill>
                  <a:srgbClr val="C00000"/>
                </a:solidFill>
                <a:latin typeface="Georgia" pitchFamily="18" charset="0"/>
              </a:rPr>
              <a:t>2014 год- </a:t>
            </a:r>
            <a:r>
              <a:rPr lang="ru-RU" altLang="ru-RU" sz="1600" dirty="0" smtClean="0">
                <a:latin typeface="Georgia" pitchFamily="18" charset="0"/>
              </a:rPr>
              <a:t>2 место </a:t>
            </a:r>
            <a:r>
              <a:rPr lang="ru-RU" altLang="ru-RU" sz="1600" dirty="0">
                <a:latin typeface="Georgia" pitchFamily="18" charset="0"/>
              </a:rPr>
              <a:t>городской конкурс знатоков потребительского права</a:t>
            </a:r>
          </a:p>
          <a:p>
            <a:r>
              <a:rPr lang="ru-RU" altLang="ru-RU" sz="1600" dirty="0" smtClean="0">
                <a:solidFill>
                  <a:srgbClr val="C00000"/>
                </a:solidFill>
                <a:latin typeface="Georgia" pitchFamily="18" charset="0"/>
              </a:rPr>
              <a:t>2015 </a:t>
            </a:r>
            <a:r>
              <a:rPr lang="ru-RU" altLang="ru-RU" sz="1600" dirty="0">
                <a:solidFill>
                  <a:srgbClr val="C00000"/>
                </a:solidFill>
                <a:latin typeface="Georgia" pitchFamily="18" charset="0"/>
              </a:rPr>
              <a:t>год- </a:t>
            </a:r>
            <a:r>
              <a:rPr lang="ru-RU" altLang="ru-RU" sz="1600" dirty="0">
                <a:latin typeface="Georgia" pitchFamily="18" charset="0"/>
              </a:rPr>
              <a:t>2 место городской конкурс знатоков потребительского </a:t>
            </a:r>
            <a:r>
              <a:rPr lang="ru-RU" altLang="ru-RU" sz="1600" dirty="0" smtClean="0">
                <a:latin typeface="Georgia" pitchFamily="18" charset="0"/>
              </a:rPr>
              <a:t>права</a:t>
            </a:r>
            <a:endParaRPr lang="ru-RU" altLang="ru-RU" sz="1600" dirty="0">
              <a:latin typeface="Georgia" pitchFamily="18" charset="0"/>
            </a:endParaRPr>
          </a:p>
        </p:txBody>
      </p:sp>
      <p:pic>
        <p:nvPicPr>
          <p:cNvPr id="38916" name="Picture 3" descr="P313075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0" y="2857500"/>
            <a:ext cx="4714875" cy="3429000"/>
          </a:xfrm>
        </p:spPr>
      </p:pic>
      <p:sp>
        <p:nvSpPr>
          <p:cNvPr id="38917" name="Текст 7"/>
          <p:cNvSpPr>
            <a:spLocks noGrp="1"/>
          </p:cNvSpPr>
          <p:nvPr>
            <p:ph type="body" sz="quarter" idx="3"/>
          </p:nvPr>
        </p:nvSpPr>
        <p:spPr>
          <a:xfrm flipH="1" flipV="1">
            <a:off x="11930063" y="2174875"/>
            <a:ext cx="571500" cy="539750"/>
          </a:xfrm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38918" name="Содержимое 8"/>
          <p:cNvSpPr>
            <a:spLocks noGrp="1"/>
          </p:cNvSpPr>
          <p:nvPr>
            <p:ph sz="quarter" idx="4"/>
          </p:nvPr>
        </p:nvSpPr>
        <p:spPr>
          <a:xfrm>
            <a:off x="4572000" y="3000375"/>
            <a:ext cx="4256088" cy="3522663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38919" name="Picture 3" descr="эг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2971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26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1214438"/>
          </a:xfrm>
        </p:spPr>
        <p:txBody>
          <a:bodyPr>
            <a:normAutofit fontScale="90000"/>
          </a:bodyPr>
          <a:lstStyle/>
          <a:p>
            <a:r>
              <a:rPr lang="ru-RU" altLang="ru-RU" sz="2800" b="1" smtClean="0">
                <a:solidFill>
                  <a:srgbClr val="C00000"/>
                </a:solidFill>
                <a:latin typeface="Georgia" pitchFamily="18" charset="0"/>
              </a:rPr>
              <a:t>Участие в проекте </a:t>
            </a:r>
            <a:r>
              <a:rPr lang="en-GB" altLang="ru-RU" sz="2800" b="1" smtClean="0">
                <a:solidFill>
                  <a:srgbClr val="C00000"/>
                </a:solidFill>
                <a:latin typeface="Georgia" pitchFamily="18" charset="0"/>
              </a:rPr>
              <a:t>ОАО «ОТП Банк»</a:t>
            </a:r>
            <a:r>
              <a:rPr lang="ru-RU" altLang="ru-RU" sz="2800" b="1" smtClean="0">
                <a:solidFill>
                  <a:srgbClr val="C00000"/>
                </a:solidFill>
                <a:latin typeface="Georgia" pitchFamily="18" charset="0"/>
              </a:rPr>
              <a:t> по повышению финансовой грамотности «Школа юного банкира»  </a:t>
            </a:r>
            <a:endParaRPr lang="ru-RU" altLang="ru-RU" sz="280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7651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786313" y="5643563"/>
            <a:ext cx="3857625" cy="1000125"/>
          </a:xfrm>
        </p:spPr>
        <p:txBody>
          <a:bodyPr>
            <a:normAutofit fontScale="92500" lnSpcReduction="20000"/>
          </a:bodyPr>
          <a:lstStyle/>
          <a:p>
            <a:endParaRPr lang="ru-RU" altLang="ru-RU" dirty="0" smtClean="0">
              <a:solidFill>
                <a:schemeClr val="tx1"/>
              </a:solidFill>
              <a:latin typeface="Georgia" pitchFamily="18" charset="0"/>
            </a:endParaRPr>
          </a:p>
          <a:p>
            <a:r>
              <a:rPr lang="ru-RU" altLang="ru-RU" dirty="0" smtClean="0">
                <a:solidFill>
                  <a:schemeClr val="tx1"/>
                </a:solidFill>
                <a:latin typeface="Georgia" pitchFamily="18" charset="0"/>
              </a:rPr>
              <a:t>Октябрь 2014</a:t>
            </a:r>
          </a:p>
        </p:txBody>
      </p:sp>
      <p:pic>
        <p:nvPicPr>
          <p:cNvPr id="27652" name="Picture 2" descr="C:\Users\Пользователь\Desktop\фото\P40637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43063"/>
            <a:ext cx="7027689" cy="450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92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116632"/>
            <a:ext cx="4249907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Новое направление сотрудничества </a:t>
            </a:r>
            <a:br>
              <a:rPr lang="ru-RU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с ТОГУ - робототехника</a:t>
            </a:r>
            <a:endParaRPr lang="ru-RU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2051" name="Picture 3" descr="E:\ПИШКА 2014\робототехника\IMAG01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3242"/>
            <a:ext cx="4329389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dmin\Documents\НОУТБУК\ШНОУ\Конференция\P10104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969" y="3068960"/>
            <a:ext cx="5071399" cy="379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Рисунок 4" descr="Изображение 0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01426"/>
            <a:ext cx="2808312" cy="386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945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79208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Маршрут на 2015-2016 год</a:t>
            </a:r>
            <a:endParaRPr lang="ru-RU" sz="36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8081211"/>
              </p:ext>
            </p:extLst>
          </p:nvPr>
        </p:nvGraphicFramePr>
        <p:xfrm>
          <a:off x="395288" y="908050"/>
          <a:ext cx="8497192" cy="6432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0320"/>
                <a:gridCol w="1402091"/>
                <a:gridCol w="2814781"/>
              </a:tblGrid>
              <a:tr h="68416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Мероприятия гимназии</a:t>
                      </a:r>
                      <a:endParaRPr lang="ru-RU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Срок</a:t>
                      </a:r>
                      <a:endParaRPr lang="ru-RU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В чем п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омощь предпринимателя</a:t>
                      </a:r>
                      <a:endParaRPr lang="ru-RU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70582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Встреча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со старшеклассниками. Запуск маршрута.</a:t>
                      </a:r>
                      <a:endParaRPr lang="ru-RU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сентябрь</a:t>
                      </a:r>
                      <a:endParaRPr lang="ru-RU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Экскурсия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на предприятие малого бизнеса</a:t>
                      </a:r>
                      <a:endParaRPr lang="ru-RU" b="1" dirty="0" smtClean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  <a:p>
                      <a:endParaRPr lang="ru-RU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50216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«Генератор бизнес идей»  (мозговой штурм или «Голос»)</a:t>
                      </a:r>
                      <a:endParaRPr lang="ru-RU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октябрь</a:t>
                      </a:r>
                      <a:endParaRPr lang="ru-RU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Как рождаются бизнес-идея.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Тренинг Генерация бизнес идей 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Консультация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«Деятельность, разрешенная законодательством»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Экспертиза бизнес идей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8416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Диагностика способностей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к партнерскому диалогу</a:t>
                      </a:r>
                      <a:endParaRPr lang="ru-RU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ноябрь</a:t>
                      </a:r>
                      <a:endParaRPr lang="ru-RU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Подиум бизнес-идей</a:t>
                      </a:r>
                      <a:endParaRPr lang="ru-RU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84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Тренинг 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коммуникативный</a:t>
                      </a:r>
                      <a:endParaRPr lang="ru-RU" b="1" dirty="0" smtClean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  <a:p>
                      <a:endParaRPr lang="ru-RU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ноябрь</a:t>
                      </a:r>
                      <a:endParaRPr lang="ru-RU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5769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79208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Маршрут на 2015-2016 год</a:t>
            </a:r>
            <a:endParaRPr lang="ru-RU" sz="36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2538169"/>
              </p:ext>
            </p:extLst>
          </p:nvPr>
        </p:nvGraphicFramePr>
        <p:xfrm>
          <a:off x="395288" y="908050"/>
          <a:ext cx="8291511" cy="5870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712"/>
                <a:gridCol w="1368152"/>
                <a:gridCol w="2746647"/>
              </a:tblGrid>
              <a:tr h="71585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Мероприятия гимназии</a:t>
                      </a:r>
                      <a:endParaRPr lang="ru-RU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Срок</a:t>
                      </a:r>
                      <a:endParaRPr lang="ru-RU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В чем п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омощь предпринимателя</a:t>
                      </a:r>
                      <a:endParaRPr lang="ru-RU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969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Обучающая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программа по разработке бизнес проектов</a:t>
                      </a:r>
                      <a:endParaRPr lang="ru-RU" b="1" dirty="0" smtClean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октябрь- март</a:t>
                      </a:r>
                      <a:endParaRPr lang="ru-RU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Октябрь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– ноябрь разработка к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урсов и модулей программы</a:t>
                      </a:r>
                      <a:endParaRPr lang="ru-RU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226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Разработка бизнес проектов</a:t>
                      </a:r>
                      <a:endParaRPr lang="ru-RU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Ноябрь-март</a:t>
                      </a:r>
                      <a:endParaRPr lang="ru-RU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«Круглые столы», консультации,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экспертиза</a:t>
                      </a:r>
                      <a:endParaRPr lang="ru-RU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85664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Деловая игра  «Создание предпринимательской фирмы» и др.</a:t>
                      </a:r>
                      <a:endParaRPr lang="ru-RU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март</a:t>
                      </a:r>
                      <a:endParaRPr lang="ru-RU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Консультация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по открытию предприятия, «подводные камни» налогообложения фирмы.</a:t>
                      </a:r>
                      <a:endParaRPr lang="ru-RU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1585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Georgia" panose="02040502050405020303" pitchFamily="18" charset="0"/>
                        </a:rPr>
                        <a:t>Диагностика психологической устойчивости  личности</a:t>
                      </a:r>
                      <a:endParaRPr lang="ru-RU" b="1" dirty="0">
                        <a:solidFill>
                          <a:srgbClr val="FF0000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Март</a:t>
                      </a:r>
                      <a:endParaRPr lang="ru-RU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1585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Georgia" panose="02040502050405020303" pitchFamily="18" charset="0"/>
                        </a:rPr>
                        <a:t>Тренинг  психологической устойчивости</a:t>
                      </a:r>
                      <a:endParaRPr lang="ru-RU" b="1" dirty="0">
                        <a:solidFill>
                          <a:srgbClr val="FF0000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март</a:t>
                      </a:r>
                      <a:endParaRPr lang="ru-RU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1590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79208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Маршрут на 2015-2016 год</a:t>
            </a:r>
            <a:endParaRPr lang="ru-RU" sz="36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1285988"/>
              </p:ext>
            </p:extLst>
          </p:nvPr>
        </p:nvGraphicFramePr>
        <p:xfrm>
          <a:off x="395288" y="908050"/>
          <a:ext cx="8291511" cy="2863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712"/>
                <a:gridCol w="1368152"/>
                <a:gridCol w="2746647"/>
              </a:tblGrid>
              <a:tr h="71585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Мероприятия гимназии</a:t>
                      </a:r>
                      <a:endParaRPr lang="ru-RU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Срок</a:t>
                      </a:r>
                      <a:endParaRPr lang="ru-RU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В чем п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омощь предпринимателя</a:t>
                      </a:r>
                      <a:endParaRPr lang="ru-RU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1585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Ярмарка бизнес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проектов, их элементов</a:t>
                      </a:r>
                      <a:endParaRPr lang="ru-RU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Апрель </a:t>
                      </a:r>
                      <a:endParaRPr lang="ru-RU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1585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1585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6797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79208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Наши возможности - предпринимателю</a:t>
            </a:r>
            <a:endParaRPr lang="ru-RU" sz="36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0226287"/>
              </p:ext>
            </p:extLst>
          </p:nvPr>
        </p:nvGraphicFramePr>
        <p:xfrm>
          <a:off x="827584" y="1124744"/>
          <a:ext cx="7632848" cy="5165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2848"/>
              </a:tblGrid>
              <a:tr h="71585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Помощь предпринимателю  в разработке рекламных слоганов, оформлению рекламных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проспектов</a:t>
                      </a:r>
                    </a:p>
                    <a:p>
                      <a:endParaRPr lang="ru-RU" b="1" baseline="0" dirty="0" smtClean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  <a:p>
                      <a:endParaRPr lang="ru-RU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1585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Помощь в проведении социологических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опросов</a:t>
                      </a:r>
                      <a:endParaRPr lang="ru-RU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1585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Помощь в осуществлении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маркетинговых исследований</a:t>
                      </a:r>
                      <a:endParaRPr lang="ru-RU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1585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Разработка идей по расширению ассортимента продукции действующего предприятия малого бизнеса</a:t>
                      </a:r>
                    </a:p>
                    <a:p>
                      <a:endParaRPr lang="ru-RU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1585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Участие в городских ярмарках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 и конкурсах 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предпринимателей</a:t>
                      </a:r>
                    </a:p>
                    <a:p>
                      <a:endParaRPr lang="ru-RU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1585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Организация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 рекламных флэш мобов</a:t>
                      </a:r>
                      <a:endParaRPr lang="ru-RU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0280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Цели проекта: </a:t>
            </a:r>
            <a:endParaRPr lang="ru-RU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4857403"/>
          </a:xfrm>
        </p:spPr>
        <p:txBody>
          <a:bodyPr/>
          <a:lstStyle/>
          <a:p>
            <a:pPr algn="just"/>
            <a:r>
              <a:rPr lang="ru-RU" dirty="0" smtClean="0">
                <a:latin typeface="Georgia" panose="02040502050405020303" pitchFamily="18" charset="0"/>
              </a:rPr>
              <a:t>Обеспечить поэтапное ведение ребенка к его профессиональному самоопределению</a:t>
            </a:r>
          </a:p>
          <a:p>
            <a:pPr marL="0" indent="0" algn="just">
              <a:buNone/>
            </a:pPr>
            <a:r>
              <a:rPr lang="ru-RU" dirty="0" smtClean="0">
                <a:latin typeface="Georgia" panose="02040502050405020303" pitchFamily="18" charset="0"/>
              </a:rPr>
              <a:t> </a:t>
            </a:r>
          </a:p>
          <a:p>
            <a:pPr algn="just"/>
            <a:r>
              <a:rPr lang="ru-RU" dirty="0" smtClean="0">
                <a:latin typeface="Georgia" panose="02040502050405020303" pitchFamily="18" charset="0"/>
              </a:rPr>
              <a:t>Формировать компетентности учащихся  для обеспечения </a:t>
            </a:r>
            <a:r>
              <a:rPr lang="ru-RU" dirty="0" err="1" smtClean="0">
                <a:latin typeface="Georgia" panose="02040502050405020303" pitchFamily="18" charset="0"/>
              </a:rPr>
              <a:t>самозанятости</a:t>
            </a:r>
            <a:r>
              <a:rPr lang="ru-RU" dirty="0" smtClean="0">
                <a:latin typeface="Georgia" panose="02040502050405020303" pitchFamily="18" charset="0"/>
              </a:rPr>
              <a:t> и предпринимательской деятельности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8808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147248" cy="98072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Ресурсы гимназии:</a:t>
            </a:r>
            <a:endParaRPr lang="ru-RU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19256" cy="5145435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Georgia" panose="02040502050405020303" pitchFamily="18" charset="0"/>
              </a:rPr>
              <a:t>Опыт реализации экономического образования с 1 класса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Реализация элективного курса «Основы </a:t>
            </a:r>
            <a:r>
              <a:rPr lang="ru-RU" dirty="0" err="1" smtClean="0">
                <a:latin typeface="Georgia" panose="02040502050405020303" pitchFamily="18" charset="0"/>
              </a:rPr>
              <a:t>самозанятости</a:t>
            </a:r>
            <a:r>
              <a:rPr lang="ru-RU" dirty="0" smtClean="0">
                <a:latin typeface="Georgia" panose="02040502050405020303" pitchFamily="18" charset="0"/>
              </a:rPr>
              <a:t> и предпринимательства» 10-11 классы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Реализация курса «Основы потребительских знаний» 10 класс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Участие в программе ХГАЭП «Элита интеллект»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Участие и победы в конкурсах «Лучшая молодежная бизнес- идея», «Знатоки потребительского права», олимпиаде по менеджменту и предпринимательству</a:t>
            </a:r>
          </a:p>
          <a:p>
            <a:r>
              <a:rPr lang="ru-RU" dirty="0" smtClean="0">
                <a:solidFill>
                  <a:srgbClr val="FF0000"/>
                </a:solidFill>
                <a:latin typeface="Georgia" panose="02040502050405020303" pitchFamily="18" charset="0"/>
              </a:rPr>
              <a:t>Прим. Хотелось бы посмотреть преемственность с начальной школы, т.е. по уровням образования в учебной и внеурочной деятельности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9505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Объект 1" descr="баннер правый.jpg  -  FastStone Image Viewer 4.7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076700"/>
            <a:ext cx="4537075" cy="2520950"/>
          </a:xfrm>
        </p:spPr>
      </p:pic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37" r="43211"/>
          <a:stretch>
            <a:fillRect/>
          </a:stretch>
        </p:blipFill>
        <p:spPr bwMode="auto">
          <a:xfrm>
            <a:off x="-176213" y="620688"/>
            <a:ext cx="9361488" cy="597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48504" y="125177"/>
            <a:ext cx="9320213" cy="523220"/>
          </a:xfrm>
          <a:prstGeom prst="rect">
            <a:avLst/>
          </a:prstGeom>
          <a:solidFill>
            <a:srgbClr val="FFEEB9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Организация профильного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обучения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63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1214438"/>
          </a:xfrm>
        </p:spPr>
        <p:txBody>
          <a:bodyPr/>
          <a:lstStyle/>
          <a:p>
            <a:r>
              <a:rPr lang="ru-RU" altLang="ru-RU" sz="2800" b="1" smtClean="0">
                <a:solidFill>
                  <a:srgbClr val="C00000"/>
                </a:solidFill>
                <a:latin typeface="Georgia" pitchFamily="18" charset="0"/>
              </a:rPr>
              <a:t>Участники  олимпиады </a:t>
            </a:r>
            <a:br>
              <a:rPr lang="ru-RU" altLang="ru-RU" sz="2800" b="1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800" b="1" smtClean="0">
                <a:solidFill>
                  <a:srgbClr val="C00000"/>
                </a:solidFill>
                <a:latin typeface="Georgia" pitchFamily="18" charset="0"/>
              </a:rPr>
              <a:t>программы «Элита- интеллект»</a:t>
            </a:r>
            <a:endParaRPr lang="ru-RU" altLang="ru-RU" sz="2800" smtClean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357688" y="6143625"/>
            <a:ext cx="4286250" cy="50006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ru-RU" dirty="0" smtClean="0">
                <a:latin typeface="Georgia" pitchFamily="18" charset="0"/>
              </a:rPr>
              <a:t>Март 2015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21508" name="Рисунок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5813" y="1428750"/>
            <a:ext cx="7286625" cy="4786313"/>
          </a:xfrm>
        </p:spPr>
      </p:pic>
    </p:spTree>
    <p:extLst>
      <p:ext uri="{BB962C8B-B14F-4D97-AF65-F5344CB8AC3E}">
        <p14:creationId xmlns:p14="http://schemas.microsoft.com/office/powerpoint/2010/main" val="407950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3400" b="1" smtClean="0">
                <a:solidFill>
                  <a:srgbClr val="C00000"/>
                </a:solidFill>
                <a:latin typeface="Georgia" pitchFamily="18" charset="0"/>
              </a:rPr>
              <a:t>Региональная олимпиада по менеджменту и предпринимательству  24.03.2013</a:t>
            </a:r>
          </a:p>
        </p:txBody>
      </p:sp>
      <p:pic>
        <p:nvPicPr>
          <p:cNvPr id="22531" name="Picture 2" descr="C:\Users\1\Desktop\olimp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3286125"/>
            <a:ext cx="4900613" cy="3286125"/>
          </a:xfrm>
          <a:noFill/>
        </p:spPr>
      </p:pic>
      <p:sp>
        <p:nvSpPr>
          <p:cNvPr id="22532" name="Содержимое 5"/>
          <p:cNvSpPr>
            <a:spLocks noGrp="1"/>
          </p:cNvSpPr>
          <p:nvPr>
            <p:ph sz="half" idx="2"/>
          </p:nvPr>
        </p:nvSpPr>
        <p:spPr>
          <a:xfrm>
            <a:off x="5143500" y="1928813"/>
            <a:ext cx="4000500" cy="4643437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altLang="ru-RU" sz="2400" b="1" smtClean="0">
                <a:solidFill>
                  <a:srgbClr val="002060"/>
                </a:solidFill>
                <a:latin typeface="Georgia" pitchFamily="18" charset="0"/>
              </a:rPr>
              <a:t>2 место </a:t>
            </a:r>
            <a:r>
              <a:rPr lang="ru-RU" altLang="ru-RU" sz="2400" smtClean="0">
                <a:solidFill>
                  <a:srgbClr val="002060"/>
                </a:solidFill>
                <a:latin typeface="Georgia" pitchFamily="18" charset="0"/>
              </a:rPr>
              <a:t>в командном зачете – команда МБОУ «Экономической гимназии»</a:t>
            </a:r>
          </a:p>
          <a:p>
            <a:pPr>
              <a:buFont typeface="Arial" pitchFamily="34" charset="0"/>
              <a:buNone/>
            </a:pPr>
            <a:r>
              <a:rPr lang="ru-RU" altLang="ru-RU" sz="240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altLang="ru-RU" sz="2400" b="1" smtClean="0">
                <a:solidFill>
                  <a:srgbClr val="002060"/>
                </a:solidFill>
                <a:latin typeface="Georgia" pitchFamily="18" charset="0"/>
              </a:rPr>
              <a:t>1 место </a:t>
            </a:r>
            <a:r>
              <a:rPr lang="ru-RU" altLang="ru-RU" sz="2400" smtClean="0">
                <a:solidFill>
                  <a:srgbClr val="002060"/>
                </a:solidFill>
                <a:latin typeface="Georgia" pitchFamily="18" charset="0"/>
              </a:rPr>
              <a:t>в индивидуальном зачете - Москалева Валерия</a:t>
            </a:r>
          </a:p>
          <a:p>
            <a:pPr>
              <a:buFont typeface="Arial" pitchFamily="34" charset="0"/>
              <a:buNone/>
            </a:pPr>
            <a:r>
              <a:rPr lang="ru-RU" altLang="ru-RU" sz="2400" b="1" smtClean="0">
                <a:solidFill>
                  <a:srgbClr val="002060"/>
                </a:solidFill>
                <a:latin typeface="Georgia" pitchFamily="18" charset="0"/>
              </a:rPr>
              <a:t>Диплом победителя  </a:t>
            </a:r>
            <a:r>
              <a:rPr lang="ru-RU" altLang="ru-RU" sz="2400" smtClean="0">
                <a:solidFill>
                  <a:srgbClr val="002060"/>
                </a:solidFill>
                <a:latin typeface="Georgia" pitchFamily="18" charset="0"/>
              </a:rPr>
              <a:t>за лучшее Эссе «Предпринимательство –стиль жизни или профессия?»</a:t>
            </a:r>
          </a:p>
          <a:p>
            <a:pPr>
              <a:buFont typeface="Arial" pitchFamily="34" charset="0"/>
              <a:buNone/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364332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2800" b="1" smtClean="0">
                <a:solidFill>
                  <a:srgbClr val="C00000"/>
                </a:solidFill>
                <a:latin typeface="Georgia" pitchFamily="18" charset="0"/>
              </a:rPr>
              <a:t>Ежегодные победители краевого этапа Всероссийской олимпиады школьников по экономике </a:t>
            </a:r>
          </a:p>
        </p:txBody>
      </p:sp>
      <p:pic>
        <p:nvPicPr>
          <p:cNvPr id="36867" name="Picture 2" descr="E:\Е.Н\P103049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86438" y="1785938"/>
            <a:ext cx="3357562" cy="4411662"/>
          </a:xfrm>
          <a:noFill/>
        </p:spPr>
      </p:pic>
      <p:pic>
        <p:nvPicPr>
          <p:cNvPr id="36868" name="Picture 4" descr="E:\Е.Н\P10305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785938"/>
            <a:ext cx="5214938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Содержимое 7"/>
          <p:cNvSpPr>
            <a:spLocks noGrp="1"/>
          </p:cNvSpPr>
          <p:nvPr>
            <p:ph sz="half" idx="1"/>
          </p:nvPr>
        </p:nvSpPr>
        <p:spPr>
          <a:xfrm>
            <a:off x="142875" y="1714500"/>
            <a:ext cx="4352925" cy="4411663"/>
          </a:xfrm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65466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smtClean="0">
                <a:solidFill>
                  <a:srgbClr val="C00000"/>
                </a:solidFill>
                <a:latin typeface="Georgia" pitchFamily="18" charset="0"/>
              </a:rPr>
              <a:t>Защита на городском конкурсе на городском конкурсе бизнес проектов</a:t>
            </a:r>
          </a:p>
        </p:txBody>
      </p:sp>
      <p:sp>
        <p:nvSpPr>
          <p:cNvPr id="37891" name="Содержимое 3"/>
          <p:cNvSpPr>
            <a:spLocks noGrp="1"/>
          </p:cNvSpPr>
          <p:nvPr>
            <p:ph sz="half" idx="2"/>
          </p:nvPr>
        </p:nvSpPr>
        <p:spPr>
          <a:xfrm>
            <a:off x="4429125" y="1600200"/>
            <a:ext cx="4429125" cy="5043488"/>
          </a:xfrm>
        </p:spPr>
        <p:txBody>
          <a:bodyPr>
            <a:normAutofit lnSpcReduction="10000"/>
          </a:bodyPr>
          <a:lstStyle/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  <a:p>
            <a:pPr>
              <a:buFont typeface="Arial" pitchFamily="34" charset="0"/>
              <a:buNone/>
            </a:pPr>
            <a:r>
              <a:rPr lang="ru-RU" altLang="ru-RU" smtClean="0"/>
              <a:t>         </a:t>
            </a:r>
            <a:r>
              <a:rPr lang="ru-RU" altLang="ru-RU" smtClean="0">
                <a:latin typeface="Georgia" pitchFamily="18" charset="0"/>
              </a:rPr>
              <a:t>2012 год – 2 место </a:t>
            </a:r>
          </a:p>
        </p:txBody>
      </p:sp>
      <p:pic>
        <p:nvPicPr>
          <p:cNvPr id="37892" name="Picture 2" descr="E:\Е.Н\P32536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8688" y="1714500"/>
            <a:ext cx="7643812" cy="4643438"/>
          </a:xfrm>
          <a:noFill/>
        </p:spPr>
      </p:pic>
    </p:spTree>
    <p:extLst>
      <p:ext uri="{BB962C8B-B14F-4D97-AF65-F5344CB8AC3E}">
        <p14:creationId xmlns:p14="http://schemas.microsoft.com/office/powerpoint/2010/main" val="223760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357563" y="357188"/>
            <a:ext cx="5572125" cy="1500187"/>
          </a:xfrm>
        </p:spPr>
        <p:txBody>
          <a:bodyPr>
            <a:normAutofit fontScale="90000"/>
          </a:bodyPr>
          <a:lstStyle/>
          <a:p>
            <a:pPr algn="just" eaLnBrk="1" hangingPunct="1"/>
            <a: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  <a:t>Команда победителей городских и краевых конкурсах  по основам предпринимательской деятельности и потребительских знаний среди учащихся старших классов</a:t>
            </a:r>
          </a:p>
        </p:txBody>
      </p:sp>
      <p:sp>
        <p:nvSpPr>
          <p:cNvPr id="38915" name="Текст 6"/>
          <p:cNvSpPr>
            <a:spLocks noGrp="1"/>
          </p:cNvSpPr>
          <p:nvPr>
            <p:ph type="body" idx="1"/>
          </p:nvPr>
        </p:nvSpPr>
        <p:spPr>
          <a:xfrm>
            <a:off x="457200" y="2214563"/>
            <a:ext cx="4040188" cy="3374677"/>
          </a:xfrm>
        </p:spPr>
        <p:txBody>
          <a:bodyPr>
            <a:normAutofit fontScale="92500" lnSpcReduction="20000"/>
          </a:bodyPr>
          <a:lstStyle/>
          <a:p>
            <a:endParaRPr lang="ru-RU" altLang="ru-RU" dirty="0" smtClean="0"/>
          </a:p>
          <a:p>
            <a:endParaRPr lang="ru-RU" altLang="ru-RU" dirty="0" smtClean="0"/>
          </a:p>
          <a:p>
            <a:r>
              <a:rPr lang="ru-RU" altLang="ru-RU" sz="1600" dirty="0" smtClean="0">
                <a:latin typeface="Georgia" pitchFamily="18" charset="0"/>
              </a:rPr>
              <a:t>2010 год – 1 место в городском и Краевом конкурс е по основам предпринимательской деятельности и потребительских знаний</a:t>
            </a:r>
          </a:p>
          <a:p>
            <a:endParaRPr lang="ru-RU" altLang="ru-RU" sz="1600" dirty="0" smtClean="0">
              <a:latin typeface="Georgia" pitchFamily="18" charset="0"/>
            </a:endParaRPr>
          </a:p>
          <a:p>
            <a:r>
              <a:rPr lang="ru-RU" altLang="ru-RU" sz="1600" dirty="0" smtClean="0">
                <a:latin typeface="Georgia" pitchFamily="18" charset="0"/>
              </a:rPr>
              <a:t>2012 год – 1 место городской конкурс знатоков потребительского права, </a:t>
            </a:r>
          </a:p>
          <a:p>
            <a:r>
              <a:rPr lang="ru-RU" altLang="ru-RU" sz="1600" dirty="0" smtClean="0">
                <a:latin typeface="Georgia" pitchFamily="18" charset="0"/>
              </a:rPr>
              <a:t>3 место в краевом этапе конкурса</a:t>
            </a:r>
          </a:p>
          <a:p>
            <a:endParaRPr lang="ru-RU" altLang="ru-RU" sz="1600" dirty="0" smtClean="0">
              <a:latin typeface="Georgia" pitchFamily="18" charset="0"/>
            </a:endParaRPr>
          </a:p>
          <a:p>
            <a:r>
              <a:rPr lang="ru-RU" altLang="ru-RU" sz="1600" dirty="0" smtClean="0">
                <a:latin typeface="Georgia" pitchFamily="18" charset="0"/>
              </a:rPr>
              <a:t>2013 год – 2 место городской конкурс знатоков потребительского права</a:t>
            </a:r>
          </a:p>
          <a:p>
            <a:r>
              <a:rPr lang="ru-RU" altLang="ru-RU" sz="1600" dirty="0" smtClean="0">
                <a:latin typeface="Georgia" pitchFamily="18" charset="0"/>
              </a:rPr>
              <a:t>2014- 2 </a:t>
            </a:r>
            <a:r>
              <a:rPr lang="ru-RU" altLang="ru-RU" sz="1600" dirty="0" err="1" smtClean="0">
                <a:latin typeface="Georgia" pitchFamily="18" charset="0"/>
              </a:rPr>
              <a:t>мето</a:t>
            </a:r>
            <a:r>
              <a:rPr lang="ru-RU" altLang="ru-RU" sz="1600" dirty="0" smtClean="0">
                <a:latin typeface="Georgia" pitchFamily="18" charset="0"/>
              </a:rPr>
              <a:t> </a:t>
            </a:r>
          </a:p>
        </p:txBody>
      </p:sp>
      <p:pic>
        <p:nvPicPr>
          <p:cNvPr id="38916" name="Picture 3" descr="P313075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0" y="2857500"/>
            <a:ext cx="4714875" cy="3429000"/>
          </a:xfrm>
        </p:spPr>
      </p:pic>
      <p:sp>
        <p:nvSpPr>
          <p:cNvPr id="38917" name="Текст 7"/>
          <p:cNvSpPr>
            <a:spLocks noGrp="1"/>
          </p:cNvSpPr>
          <p:nvPr>
            <p:ph type="body" sz="quarter" idx="3"/>
          </p:nvPr>
        </p:nvSpPr>
        <p:spPr>
          <a:xfrm flipH="1" flipV="1">
            <a:off x="11930063" y="2174875"/>
            <a:ext cx="571500" cy="539750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38918" name="Содержимое 8"/>
          <p:cNvSpPr>
            <a:spLocks noGrp="1"/>
          </p:cNvSpPr>
          <p:nvPr>
            <p:ph sz="quarter" idx="4"/>
          </p:nvPr>
        </p:nvSpPr>
        <p:spPr>
          <a:xfrm>
            <a:off x="4572000" y="3000375"/>
            <a:ext cx="4256088" cy="3522663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38919" name="Picture 3" descr="эг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2971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26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612</Words>
  <Application>Microsoft Office PowerPoint</Application>
  <PresentationFormat>Экран (4:3)</PresentationFormat>
  <Paragraphs>110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Georgia</vt:lpstr>
      <vt:lpstr>Тема Office</vt:lpstr>
      <vt:lpstr>Презентация PowerPoint</vt:lpstr>
      <vt:lpstr>Цели проекта: </vt:lpstr>
      <vt:lpstr>Ресурсы гимназии:</vt:lpstr>
      <vt:lpstr>Презентация PowerPoint</vt:lpstr>
      <vt:lpstr>Участники  олимпиады  программы «Элита- интеллект»</vt:lpstr>
      <vt:lpstr>Региональная олимпиада по менеджменту и предпринимательству  24.03.2013</vt:lpstr>
      <vt:lpstr>Ежегодные победители краевого этапа Всероссийской олимпиады школьников по экономике </vt:lpstr>
      <vt:lpstr>Защита на городском конкурсе на городском конкурсе бизнес проектов</vt:lpstr>
      <vt:lpstr>Команда победителей городских и краевых конкурсах  по основам предпринимательской деятельности и потребительских знаний среди учащихся старших классов</vt:lpstr>
      <vt:lpstr>Команда победителей городских и краевых конкурсах  по основам предпринимательской деятельности и потребительских знаний среди учащихся старших классов</vt:lpstr>
      <vt:lpstr>Команда победителей городских и краевых конкурсах  по основам предпринимательской деятельности и потребительских знаний среди учащихся старших классов</vt:lpstr>
      <vt:lpstr>Участие в проекте ОАО «ОТП Банк» по повышению финансовой грамотности «Школа юного банкира»  </vt:lpstr>
      <vt:lpstr>Новое направление сотрудничества  с ТОГУ - робототехника</vt:lpstr>
      <vt:lpstr>Маршрут на 2015-2016 год</vt:lpstr>
      <vt:lpstr>Маршрут на 2015-2016 год</vt:lpstr>
      <vt:lpstr>Маршрут на 2015-2016 год</vt:lpstr>
      <vt:lpstr>Наши возможности - предпринимателю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Кузнецова Жанна Борисовна</cp:lastModifiedBy>
  <cp:revision>10</cp:revision>
  <dcterms:created xsi:type="dcterms:W3CDTF">2015-09-18T06:01:52Z</dcterms:created>
  <dcterms:modified xsi:type="dcterms:W3CDTF">2015-09-23T00:24:15Z</dcterms:modified>
</cp:coreProperties>
</file>